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handoutMasterIdLst>
    <p:handoutMasterId r:id="rId22"/>
  </p:handoutMasterIdLst>
  <p:sldIdLst>
    <p:sldId id="256" r:id="rId2"/>
    <p:sldId id="258" r:id="rId3"/>
    <p:sldId id="272" r:id="rId4"/>
    <p:sldId id="273" r:id="rId5"/>
    <p:sldId id="274" r:id="rId6"/>
    <p:sldId id="276" r:id="rId7"/>
    <p:sldId id="257" r:id="rId8"/>
    <p:sldId id="270" r:id="rId9"/>
    <p:sldId id="271" r:id="rId10"/>
    <p:sldId id="275" r:id="rId11"/>
    <p:sldId id="267" r:id="rId12"/>
    <p:sldId id="268" r:id="rId13"/>
    <p:sldId id="260" r:id="rId14"/>
    <p:sldId id="261" r:id="rId15"/>
    <p:sldId id="264" r:id="rId16"/>
    <p:sldId id="262" r:id="rId17"/>
    <p:sldId id="263" r:id="rId18"/>
    <p:sldId id="265" r:id="rId19"/>
    <p:sldId id="278" r:id="rId20"/>
    <p:sldId id="266" r:id="rId2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4674"/>
  </p:normalViewPr>
  <p:slideViewPr>
    <p:cSldViewPr snapToGrid="0" snapToObjects="1">
      <p:cViewPr varScale="1">
        <p:scale>
          <a:sx n="64" d="100"/>
          <a:sy n="64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2C00A-1CB2-D64A-8253-68DAECB66FCC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8F2F1-BF1E-E34B-B4B1-4C1A7F011C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123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07BFE7-0A66-224A-9E5D-53E458F3F748}" type="datetimeFigureOut">
              <a:rPr lang="da-DK" smtClean="0"/>
              <a:t>29/09/17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9335CC2-43C7-BE47-AAEA-36BFEEDA0D45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26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il@frederiksberggymnasium.d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6600" dirty="0" smtClean="0"/>
              <a:t>Valg af studieretning </a:t>
            </a:r>
            <a:endParaRPr lang="da-DK" sz="6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informationsmøde - Frederiksberg Gymnasium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9484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48515" cy="3590626"/>
          </a:xfrm>
        </p:spPr>
        <p:txBody>
          <a:bodyPr/>
          <a:lstStyle/>
          <a:p>
            <a:r>
              <a:rPr lang="da-DK" dirty="0"/>
              <a:t>O</a:t>
            </a:r>
            <a:r>
              <a:rPr lang="da-DK" dirty="0" smtClean="0"/>
              <a:t>fte stillede spørgsmål</a:t>
            </a:r>
            <a:r>
              <a:rPr lang="mr-IN" dirty="0" smtClean="0"/>
              <a:t>…</a:t>
            </a:r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248" y="1147805"/>
            <a:ext cx="3201773" cy="320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59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486578"/>
            <a:ext cx="10058400" cy="3566160"/>
          </a:xfrm>
        </p:spPr>
        <p:txBody>
          <a:bodyPr>
            <a:normAutofit/>
          </a:bodyPr>
          <a:lstStyle/>
          <a:p>
            <a:r>
              <a:rPr lang="da-DK" sz="6600" i="1" dirty="0" smtClean="0"/>
              <a:t>”Hvilke fag skal man have for at komme ind på drømmestudiet?”</a:t>
            </a:r>
            <a:endParaRPr lang="da-DK" sz="6600" i="1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97280" y="4462856"/>
            <a:ext cx="10058400" cy="1143000"/>
          </a:xfrm>
        </p:spPr>
        <p:txBody>
          <a:bodyPr>
            <a:normAutofit/>
          </a:bodyPr>
          <a:lstStyle/>
          <a:p>
            <a:r>
              <a:rPr lang="da-DK" dirty="0"/>
              <a:t>Se </a:t>
            </a:r>
            <a:r>
              <a:rPr lang="da-DK" dirty="0" smtClean="0"/>
              <a:t>på uddannelsesguiden: </a:t>
            </a:r>
            <a:r>
              <a:rPr lang="da-DK" dirty="0" err="1" smtClean="0"/>
              <a:t>www.UG.dk</a:t>
            </a: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1274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564399"/>
            <a:ext cx="10058400" cy="3566160"/>
          </a:xfrm>
        </p:spPr>
        <p:txBody>
          <a:bodyPr/>
          <a:lstStyle/>
          <a:p>
            <a:r>
              <a:rPr lang="da-DK" i="1" dirty="0"/>
              <a:t>”Hvad hvis I ikke opretter mit førstevalg?”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der vil være gode muligheder for at tilføje eller hæve fag.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8271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399029"/>
            <a:ext cx="10058400" cy="3566160"/>
          </a:xfrm>
        </p:spPr>
        <p:txBody>
          <a:bodyPr>
            <a:normAutofit/>
          </a:bodyPr>
          <a:lstStyle/>
          <a:p>
            <a:r>
              <a:rPr lang="da-DK" sz="6000" i="1" dirty="0" smtClean="0"/>
              <a:t>”Hvordan ved jeg, om mit barn er fagligt kompetent til en bestemt studieretning?” </a:t>
            </a:r>
            <a:endParaRPr lang="da-DK" sz="6000" i="1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tal sammen både før og efter elevens vejledningssamtale </a:t>
            </a:r>
            <a:r>
              <a:rPr lang="da-DK" smtClean="0"/>
              <a:t>med </a:t>
            </a:r>
            <a:r>
              <a:rPr lang="da-DK" smtClean="0"/>
              <a:t>teamlæreren</a:t>
            </a:r>
            <a:r>
              <a:rPr lang="da-DK" smtClean="0"/>
              <a:t>.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Forbered evt. et par spørgsmål i fællesskab.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282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i="1" dirty="0" smtClean="0"/>
              <a:t>”Hvordan fordeles eleverne på (ens) studieretninger?” </a:t>
            </a:r>
            <a:endParaRPr lang="da-DK" i="1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vi fordeler med det formål at skabe gode læringsmiljøer for alle.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264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”Hvilke lærere er på de forskellige studieretninger?” </a:t>
            </a:r>
            <a:endParaRPr lang="da-DK" i="1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vi ved først få dage inden studieretningernes start, hvilke klasser, der knyttes til hvilke lærere. alle vores lærere er kompetente og glæder sig </a:t>
            </a:r>
            <a:r>
              <a:rPr lang="da-DK" dirty="0" smtClean="0">
                <a:sym typeface="Wingdings"/>
              </a:rPr>
              <a:t>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0026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437939"/>
            <a:ext cx="10420269" cy="3566160"/>
          </a:xfrm>
        </p:spPr>
        <p:txBody>
          <a:bodyPr/>
          <a:lstStyle/>
          <a:p>
            <a:r>
              <a:rPr lang="da-DK" i="1" dirty="0" smtClean="0"/>
              <a:t>”Kan man ønske sig klassekammerater?” </a:t>
            </a:r>
            <a:endParaRPr lang="da-DK" i="1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451561"/>
          </a:xfrm>
        </p:spPr>
        <p:txBody>
          <a:bodyPr>
            <a:normAutofit/>
          </a:bodyPr>
          <a:lstStyle/>
          <a:p>
            <a:r>
              <a:rPr lang="da-DK" dirty="0" smtClean="0"/>
              <a:t>nej, vi kan ikke administrere efter individuelle ønsker, med mindre der er helt særlige forhold. man kan fortsat have rigtig meget med hinanden at gøre ved siden af undervisningen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5873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535216"/>
            <a:ext cx="10058400" cy="3566160"/>
          </a:xfrm>
        </p:spPr>
        <p:txBody>
          <a:bodyPr/>
          <a:lstStyle/>
          <a:p>
            <a:r>
              <a:rPr lang="da-DK" i="1" dirty="0" smtClean="0"/>
              <a:t>”Hvad nu hvis man fortryder?” </a:t>
            </a:r>
            <a:endParaRPr lang="da-DK" i="1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539110"/>
          </a:xfrm>
        </p:spPr>
        <p:txBody>
          <a:bodyPr>
            <a:normAutofit/>
          </a:bodyPr>
          <a:lstStyle/>
          <a:p>
            <a:r>
              <a:rPr lang="da-DK" dirty="0" smtClean="0"/>
              <a:t>grundlæggende er valget bindende. </a:t>
            </a:r>
            <a:br>
              <a:rPr lang="da-DK" dirty="0" smtClean="0"/>
            </a:br>
            <a:r>
              <a:rPr lang="da-DK" dirty="0" smtClean="0"/>
              <a:t>i helt særlige tilfælde ser vi på: fremmøde, niveau i de ønskede fag, og om der overhovedet er plads.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1390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smtClean="0"/>
              <a:t>”Vil der stadig være aktiviteter på tværs af årgangen?” </a:t>
            </a:r>
            <a:endParaRPr lang="da-DK" i="1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1097280" y="4540677"/>
            <a:ext cx="10058400" cy="1143000"/>
          </a:xfrm>
        </p:spPr>
        <p:txBody>
          <a:bodyPr/>
          <a:lstStyle/>
          <a:p>
            <a:r>
              <a:rPr lang="da-DK" dirty="0" smtClean="0"/>
              <a:t>ja! vi har masser af fælles aktiviteter, og eleverne er velkomne til at byde ind med ideer til endnu flere.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847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121" y="247136"/>
            <a:ext cx="4203700" cy="57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95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400" dirty="0" smtClean="0"/>
              <a:t>Hvilke studieretninger udbyder FG? </a:t>
            </a:r>
            <a:endParaRPr lang="da-DK" sz="4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97280" y="1913827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da-DK" b="1" dirty="0" smtClean="0"/>
              <a:t>Naturvidenskabelige</a:t>
            </a:r>
            <a:r>
              <a:rPr lang="da-DK" dirty="0" smtClean="0"/>
              <a:t>: </a:t>
            </a:r>
          </a:p>
          <a:p>
            <a:pPr>
              <a:buFont typeface="Wingdings" charset="2"/>
              <a:buChar char="Ø"/>
            </a:pPr>
            <a:r>
              <a:rPr lang="da-DK" dirty="0"/>
              <a:t> </a:t>
            </a:r>
            <a:r>
              <a:rPr lang="da-DK" dirty="0" smtClean="0"/>
              <a:t>Matematik A, Kemi B, Fysik B (der skal løftes et fag til A) </a:t>
            </a:r>
          </a:p>
          <a:p>
            <a:pPr>
              <a:buFont typeface="Wingdings" charset="2"/>
              <a:buChar char="Ø"/>
            </a:pPr>
            <a:r>
              <a:rPr lang="da-DK" dirty="0"/>
              <a:t> </a:t>
            </a:r>
            <a:r>
              <a:rPr lang="da-DK" dirty="0" smtClean="0"/>
              <a:t>Matematik A, Bioteknologi A, Fysik B </a:t>
            </a:r>
          </a:p>
          <a:p>
            <a:pPr>
              <a:buFont typeface="Wingdings" charset="2"/>
              <a:buChar char="Ø"/>
            </a:pPr>
            <a:r>
              <a:rPr lang="da-DK" dirty="0"/>
              <a:t> </a:t>
            </a:r>
            <a:r>
              <a:rPr lang="da-DK" dirty="0" smtClean="0"/>
              <a:t>Biologi A, Kemi B (der skal løftes et fag til A) </a:t>
            </a:r>
          </a:p>
          <a:p>
            <a:pPr>
              <a:buFont typeface="Wingdings" charset="2"/>
              <a:buChar char="Ø"/>
            </a:pPr>
            <a:endParaRPr lang="da-DK" dirty="0"/>
          </a:p>
          <a:p>
            <a:pPr marL="0" indent="0">
              <a:buNone/>
            </a:pPr>
            <a:r>
              <a:rPr lang="da-DK" b="1" dirty="0" smtClean="0"/>
              <a:t>Samfundsfaglige</a:t>
            </a:r>
            <a:r>
              <a:rPr lang="da-DK" dirty="0" smtClean="0"/>
              <a:t>: </a:t>
            </a:r>
          </a:p>
          <a:p>
            <a:pPr>
              <a:buFont typeface="Wingdings" charset="2"/>
              <a:buChar char="Ø"/>
            </a:pPr>
            <a:r>
              <a:rPr lang="da-DK" dirty="0"/>
              <a:t> </a:t>
            </a:r>
            <a:r>
              <a:rPr lang="da-DK" dirty="0" smtClean="0"/>
              <a:t>Samfundsfag A, Matematik A</a:t>
            </a:r>
          </a:p>
          <a:p>
            <a:pPr>
              <a:buFont typeface="Wingdings" charset="2"/>
              <a:buChar char="Ø"/>
            </a:pPr>
            <a:r>
              <a:rPr lang="da-DK" dirty="0" smtClean="0"/>
              <a:t> Samfundsfag A, Engelsk A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60791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Hvis I er i tvivl om noget</a:t>
            </a:r>
            <a:r>
              <a:rPr lang="mr-IN" dirty="0" smtClean="0"/>
              <a:t>…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97280" y="2030560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da-DK" sz="3200" dirty="0" smtClean="0"/>
              <a:t> Tal med en af os lige om lidt </a:t>
            </a:r>
            <a:r>
              <a:rPr lang="da-DK" sz="3200" dirty="0" smtClean="0">
                <a:sym typeface="Wingdings"/>
              </a:rPr>
              <a:t> </a:t>
            </a:r>
            <a:r>
              <a:rPr lang="da-DK" sz="3200" dirty="0" smtClean="0"/>
              <a:t> </a:t>
            </a:r>
          </a:p>
          <a:p>
            <a:pPr>
              <a:buFont typeface="Wingdings" charset="2"/>
              <a:buChar char="Ø"/>
            </a:pPr>
            <a:r>
              <a:rPr lang="da-DK" sz="3200" dirty="0" smtClean="0"/>
              <a:t> Skriv og spørg os på: </a:t>
            </a:r>
            <a:br>
              <a:rPr lang="da-DK" sz="3200" dirty="0" smtClean="0"/>
            </a:br>
            <a:r>
              <a:rPr lang="da-DK" sz="3200" dirty="0" smtClean="0"/>
              <a:t>   </a:t>
            </a:r>
            <a:r>
              <a:rPr lang="da-DK" sz="3200" dirty="0" smtClean="0">
                <a:hlinkClick r:id="rId2"/>
              </a:rPr>
              <a:t>mail@frederiksberggymnasium.dk</a:t>
            </a:r>
            <a:r>
              <a:rPr lang="da-DK" sz="3200" dirty="0" smtClean="0"/>
              <a:t>  </a:t>
            </a:r>
          </a:p>
          <a:p>
            <a:pPr>
              <a:buFont typeface="Wingdings" charset="2"/>
              <a:buChar char="Ø"/>
            </a:pPr>
            <a:r>
              <a:rPr lang="da-DK" sz="3200" dirty="0" smtClean="0"/>
              <a:t> Ring på </a:t>
            </a:r>
            <a:r>
              <a:rPr lang="de-DE" sz="3200" dirty="0"/>
              <a:t>38 32 04 10 </a:t>
            </a:r>
            <a:endParaRPr lang="de-DE" sz="3200" dirty="0" smtClean="0"/>
          </a:p>
          <a:p>
            <a:pPr>
              <a:buFont typeface="Wingdings" charset="2"/>
              <a:buChar char="Ø"/>
            </a:pPr>
            <a:r>
              <a:rPr lang="de-DE" sz="3200" dirty="0"/>
              <a:t> </a:t>
            </a:r>
            <a:r>
              <a:rPr lang="de-DE" sz="3200" dirty="0" err="1" smtClean="0"/>
              <a:t>Kig</a:t>
            </a:r>
            <a:r>
              <a:rPr lang="de-DE" sz="3200" dirty="0" smtClean="0"/>
              <a:t> </a:t>
            </a:r>
            <a:r>
              <a:rPr lang="de-DE" sz="3200" dirty="0" err="1" smtClean="0"/>
              <a:t>forbi</a:t>
            </a:r>
            <a:r>
              <a:rPr lang="de-DE" sz="3200" dirty="0" smtClean="0"/>
              <a:t> </a:t>
            </a:r>
            <a:r>
              <a:rPr lang="de-DE" sz="3200" dirty="0" err="1" smtClean="0"/>
              <a:t>på</a:t>
            </a:r>
            <a:r>
              <a:rPr lang="de-DE" sz="3200" dirty="0" smtClean="0"/>
              <a:t> </a:t>
            </a:r>
            <a:r>
              <a:rPr lang="de-DE" sz="3200" dirty="0" err="1" smtClean="0"/>
              <a:t>kontoret</a:t>
            </a:r>
            <a:endParaRPr lang="de-DE" sz="3200" dirty="0" smtClean="0"/>
          </a:p>
          <a:p>
            <a:pPr>
              <a:buFont typeface="Wingdings" charset="2"/>
              <a:buChar char="Ø"/>
            </a:pPr>
            <a:r>
              <a:rPr lang="de-DE" sz="3200" dirty="0"/>
              <a:t> </a:t>
            </a:r>
            <a:r>
              <a:rPr lang="de-DE" sz="3200" dirty="0" smtClean="0"/>
              <a:t>Kontakt </a:t>
            </a:r>
            <a:r>
              <a:rPr lang="de-DE" sz="3200" dirty="0" err="1" smtClean="0"/>
              <a:t>studievejlederen</a:t>
            </a:r>
            <a:r>
              <a:rPr lang="de-DE" sz="3200" dirty="0" smtClean="0"/>
              <a:t>/-</a:t>
            </a:r>
            <a:r>
              <a:rPr lang="de-DE" sz="3200" dirty="0" err="1" smtClean="0"/>
              <a:t>lederen</a:t>
            </a:r>
            <a:r>
              <a:rPr lang="de-DE" sz="3200" dirty="0" smtClean="0"/>
              <a:t> </a:t>
            </a:r>
            <a:r>
              <a:rPr lang="de-DE" sz="3200" dirty="0" err="1" smtClean="0"/>
              <a:t>for</a:t>
            </a:r>
            <a:r>
              <a:rPr lang="de-DE" sz="3200" dirty="0" smtClean="0"/>
              <a:t> </a:t>
            </a:r>
            <a:r>
              <a:rPr lang="de-DE" sz="3200" dirty="0" err="1" smtClean="0"/>
              <a:t>holdet</a:t>
            </a:r>
            <a:r>
              <a:rPr lang="de-DE" sz="32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8126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400" dirty="0"/>
              <a:t>Hvilke studieretninger udbyder FG?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97280" y="190410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smtClean="0"/>
              <a:t>Sproglige</a:t>
            </a:r>
            <a:r>
              <a:rPr lang="da-DK" dirty="0" smtClean="0"/>
              <a:t>: </a:t>
            </a:r>
          </a:p>
          <a:p>
            <a:pPr>
              <a:buFont typeface="Wingdings" charset="2"/>
              <a:buChar char="Ø"/>
            </a:pPr>
            <a:r>
              <a:rPr lang="da-DK" dirty="0"/>
              <a:t> </a:t>
            </a:r>
            <a:r>
              <a:rPr lang="da-DK" dirty="0" smtClean="0"/>
              <a:t>Engelsk A, Tysk A, Samfundsfag B</a:t>
            </a:r>
          </a:p>
          <a:p>
            <a:pPr>
              <a:buFont typeface="Wingdings" charset="2"/>
              <a:buChar char="Ø"/>
            </a:pPr>
            <a:r>
              <a:rPr lang="da-DK" dirty="0" smtClean="0"/>
              <a:t> Engelsk A, Fransk A, Samfundsfag B </a:t>
            </a:r>
          </a:p>
          <a:p>
            <a:pPr>
              <a:buFont typeface="Wingdings" charset="2"/>
              <a:buChar char="Ø"/>
            </a:pPr>
            <a:endParaRPr lang="da-DK" dirty="0"/>
          </a:p>
          <a:p>
            <a:pPr marL="0" indent="0">
              <a:buNone/>
            </a:pPr>
            <a:r>
              <a:rPr lang="da-DK" b="1" dirty="0" smtClean="0"/>
              <a:t>Kunstneriske</a:t>
            </a:r>
            <a:r>
              <a:rPr lang="da-DK" dirty="0" smtClean="0"/>
              <a:t>: </a:t>
            </a:r>
          </a:p>
          <a:p>
            <a:pPr>
              <a:buFont typeface="Wingdings" charset="2"/>
              <a:buChar char="Ø"/>
            </a:pPr>
            <a:r>
              <a:rPr lang="da-DK" dirty="0"/>
              <a:t> </a:t>
            </a:r>
            <a:r>
              <a:rPr lang="da-DK" dirty="0" smtClean="0"/>
              <a:t>Musik A, Engelsk A</a:t>
            </a:r>
          </a:p>
          <a:p>
            <a:pPr>
              <a:buFont typeface="Wingdings" charset="2"/>
              <a:buChar char="Ø"/>
            </a:pPr>
            <a:r>
              <a:rPr lang="da-DK" dirty="0" smtClean="0"/>
              <a:t> Musik A, Matematik A</a:t>
            </a:r>
          </a:p>
          <a:p>
            <a:pPr>
              <a:buFont typeface="Wingdings" charset="2"/>
              <a:buChar char="Ø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230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læser man skemaet? 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34" y="1984762"/>
            <a:ext cx="7133892" cy="3803206"/>
          </a:xfrm>
        </p:spPr>
      </p:pic>
    </p:spTree>
    <p:extLst>
      <p:ext uri="{BB962C8B-B14F-4D97-AF65-F5344CB8AC3E}">
        <p14:creationId xmlns:p14="http://schemas.microsoft.com/office/powerpoint/2010/main" val="174319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Hvilke valgfag udbyder FG? 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245" y="1863090"/>
            <a:ext cx="6640470" cy="4216698"/>
          </a:xfrm>
        </p:spPr>
      </p:pic>
    </p:spTree>
    <p:extLst>
      <p:ext uri="{BB962C8B-B14F-4D97-AF65-F5344CB8AC3E}">
        <p14:creationId xmlns:p14="http://schemas.microsoft.com/office/powerpoint/2010/main" val="42184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889" y="353776"/>
            <a:ext cx="8650862" cy="528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5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forbereder vi valget?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36936" y="1956050"/>
            <a:ext cx="11247541" cy="4221016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da-DK" sz="2400" dirty="0" smtClean="0"/>
              <a:t> Kort oplæg fra studievejledere på introdagen </a:t>
            </a:r>
          </a:p>
          <a:p>
            <a:pPr>
              <a:buFont typeface="Wingdings" charset="2"/>
              <a:buChar char="Ø"/>
            </a:pPr>
            <a:r>
              <a:rPr lang="da-DK" sz="2400" dirty="0" smtClean="0"/>
              <a:t> Studieretningsdage + refleksionsskrivning </a:t>
            </a:r>
          </a:p>
          <a:p>
            <a:pPr>
              <a:buFont typeface="Wingdings" charset="2"/>
              <a:buChar char="Ø"/>
            </a:pPr>
            <a:r>
              <a:rPr lang="da-DK" sz="2400" dirty="0" smtClean="0"/>
              <a:t> Længere oplæg for hele årgangen </a:t>
            </a:r>
          </a:p>
          <a:p>
            <a:pPr>
              <a:buFont typeface="Wingdings" charset="2"/>
              <a:buChar char="Ø"/>
            </a:pPr>
            <a:r>
              <a:rPr lang="da-DK" sz="2400" dirty="0" smtClean="0"/>
              <a:t> </a:t>
            </a:r>
            <a:r>
              <a:rPr lang="da-DK" sz="2400" dirty="0"/>
              <a:t>Lærerforsamling og forberedelse til samtaler </a:t>
            </a:r>
          </a:p>
          <a:p>
            <a:pPr>
              <a:buFont typeface="Wingdings" charset="2"/>
              <a:buChar char="Ø"/>
            </a:pPr>
            <a:r>
              <a:rPr lang="da-DK" sz="2400" dirty="0" smtClean="0"/>
              <a:t> Orienteringsmøde for forældre </a:t>
            </a:r>
          </a:p>
          <a:p>
            <a:pPr>
              <a:buFont typeface="Wingdings" charset="2"/>
              <a:buChar char="Ø"/>
            </a:pPr>
            <a:r>
              <a:rPr lang="da-DK" sz="2400" dirty="0" smtClean="0"/>
              <a:t> Matematikscreening </a:t>
            </a:r>
          </a:p>
          <a:p>
            <a:pPr>
              <a:buFont typeface="Wingdings" charset="2"/>
              <a:buChar char="Ø"/>
            </a:pPr>
            <a:r>
              <a:rPr lang="da-DK" sz="2400" dirty="0" smtClean="0"/>
              <a:t> Samtaler med fagligt svage elever (+forældre, hvis eleven er under 18 år) </a:t>
            </a:r>
          </a:p>
          <a:p>
            <a:pPr>
              <a:buFont typeface="Wingdings" charset="2"/>
              <a:buChar char="Ø"/>
            </a:pPr>
            <a:r>
              <a:rPr lang="da-DK" sz="2400" dirty="0"/>
              <a:t> </a:t>
            </a:r>
            <a:r>
              <a:rPr lang="da-DK" sz="2400" dirty="0" smtClean="0"/>
              <a:t>Evalueringssamtaler med alle elever (teamlærere)</a:t>
            </a:r>
          </a:p>
        </p:txBody>
      </p:sp>
    </p:spTree>
    <p:extLst>
      <p:ext uri="{BB962C8B-B14F-4D97-AF65-F5344CB8AC3E}">
        <p14:creationId xmlns:p14="http://schemas.microsoft.com/office/powerpoint/2010/main" val="104650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foregår selve valget?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97280" y="2118108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da-DK" sz="2400" dirty="0"/>
              <a:t> 4. oktober: </a:t>
            </a:r>
            <a:r>
              <a:rPr lang="da-DK" sz="2400" dirty="0" smtClean="0"/>
              <a:t>Studieretningsvalget </a:t>
            </a:r>
            <a:r>
              <a:rPr lang="da-DK" sz="2400" dirty="0"/>
              <a:t>åbner i </a:t>
            </a:r>
            <a:r>
              <a:rPr lang="da-DK" sz="2400" dirty="0" err="1"/>
              <a:t>Ludus</a:t>
            </a:r>
            <a:r>
              <a:rPr lang="da-DK" sz="2400" dirty="0"/>
              <a:t>. </a:t>
            </a:r>
            <a:r>
              <a:rPr lang="da-DK" sz="2400" dirty="0" smtClean="0"/>
              <a:t>Angiv </a:t>
            </a:r>
            <a:r>
              <a:rPr lang="da-DK" sz="2400" dirty="0"/>
              <a:t>3 prioriteter. </a:t>
            </a:r>
          </a:p>
          <a:p>
            <a:pPr>
              <a:buFont typeface="Wingdings" charset="2"/>
              <a:buChar char="Ø"/>
            </a:pPr>
            <a:r>
              <a:rPr lang="da-DK" sz="2400" dirty="0"/>
              <a:t> 9. oktober: Sidste frist for </a:t>
            </a:r>
            <a:r>
              <a:rPr lang="da-DK" sz="2400" dirty="0" smtClean="0"/>
              <a:t>studieretningsvalg på </a:t>
            </a:r>
            <a:r>
              <a:rPr lang="da-DK" sz="2400" dirty="0" err="1" smtClean="0"/>
              <a:t>Ludus</a:t>
            </a:r>
            <a:r>
              <a:rPr lang="da-DK" sz="2400" dirty="0" smtClean="0"/>
              <a:t>. </a:t>
            </a:r>
          </a:p>
          <a:p>
            <a:pPr>
              <a:buFont typeface="Wingdings" charset="2"/>
              <a:buChar char="Ø"/>
            </a:pPr>
            <a:r>
              <a:rPr lang="da-DK" sz="2400" dirty="0"/>
              <a:t> </a:t>
            </a:r>
            <a:r>
              <a:rPr lang="da-DK" sz="2400" dirty="0" smtClean="0"/>
              <a:t>Uge 41-43: Oprettelse af klasser og skemalægning.</a:t>
            </a:r>
          </a:p>
          <a:p>
            <a:pPr>
              <a:buFont typeface="Wingdings" charset="2"/>
              <a:buChar char="Ø"/>
            </a:pPr>
            <a:r>
              <a:rPr lang="da-DK" sz="2400" dirty="0"/>
              <a:t> </a:t>
            </a:r>
            <a:r>
              <a:rPr lang="da-DK" sz="2400" dirty="0" smtClean="0"/>
              <a:t>Uge 44: Udmelding af endelige klasser. </a:t>
            </a:r>
          </a:p>
          <a:p>
            <a:pPr>
              <a:buFont typeface="Wingdings" charset="2"/>
              <a:buChar char="Ø"/>
            </a:pPr>
            <a:r>
              <a:rPr lang="da-DK" sz="2400" dirty="0"/>
              <a:t> </a:t>
            </a:r>
            <a:r>
              <a:rPr lang="da-DK" sz="2400" dirty="0" smtClean="0"/>
              <a:t>3. november: Sidste dag i grundforløbet.</a:t>
            </a:r>
          </a:p>
          <a:p>
            <a:pPr>
              <a:buFont typeface="Wingdings" charset="2"/>
              <a:buChar char="Ø"/>
            </a:pPr>
            <a:r>
              <a:rPr lang="da-DK" sz="2400" dirty="0"/>
              <a:t> </a:t>
            </a:r>
            <a:r>
              <a:rPr lang="da-DK" sz="2400" dirty="0" smtClean="0"/>
              <a:t>6. november: Første dag i studieretningsforløbet.</a:t>
            </a:r>
            <a:br>
              <a:rPr lang="da-DK" sz="2400" dirty="0" smtClean="0"/>
            </a:b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 smtClean="0"/>
          </a:p>
          <a:p>
            <a:pPr>
              <a:buFont typeface="Wingdings" charset="2"/>
              <a:buChar char="Ø"/>
            </a:pPr>
            <a:r>
              <a:rPr lang="da-DK" sz="2400" dirty="0"/>
              <a:t> </a:t>
            </a:r>
            <a:r>
              <a:rPr lang="da-DK" sz="2400" dirty="0" smtClean="0"/>
              <a:t>15.-17. november: Berlintur for hele årgangen (obligatorisk). </a:t>
            </a:r>
            <a:endParaRPr lang="da-DK" sz="24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230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NV og AP?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97280" y="1962466"/>
            <a:ext cx="10731554" cy="4023360"/>
          </a:xfrm>
        </p:spPr>
        <p:txBody>
          <a:bodyPr>
            <a:normAutofit/>
          </a:bodyPr>
          <a:lstStyle/>
          <a:p>
            <a:r>
              <a:rPr lang="da-DK" sz="2400" b="1" dirty="0" err="1" smtClean="0"/>
              <a:t>N</a:t>
            </a:r>
            <a:r>
              <a:rPr lang="da-DK" sz="2400" dirty="0" err="1" smtClean="0"/>
              <a:t>atur</a:t>
            </a:r>
            <a:r>
              <a:rPr lang="da-DK" sz="2400" b="1" dirty="0" err="1" smtClean="0"/>
              <a:t>V</a:t>
            </a:r>
            <a:r>
              <a:rPr lang="da-DK" sz="2400" dirty="0" err="1" smtClean="0"/>
              <a:t>idenskabeligt</a:t>
            </a:r>
            <a:r>
              <a:rPr lang="da-DK" sz="2400" dirty="0" smtClean="0"/>
              <a:t> </a:t>
            </a:r>
            <a:r>
              <a:rPr lang="da-DK" sz="2400" dirty="0"/>
              <a:t>g</a:t>
            </a:r>
            <a:r>
              <a:rPr lang="da-DK" sz="2400" dirty="0" smtClean="0"/>
              <a:t>rundforløb og </a:t>
            </a:r>
            <a:r>
              <a:rPr lang="da-DK" sz="2400" b="1" dirty="0" smtClean="0"/>
              <a:t>A</a:t>
            </a:r>
            <a:r>
              <a:rPr lang="da-DK" sz="2400" dirty="0" smtClean="0"/>
              <a:t>lmen </a:t>
            </a:r>
            <a:r>
              <a:rPr lang="da-DK" sz="2400" dirty="0" err="1" smtClean="0"/>
              <a:t>s</a:t>
            </a:r>
            <a:r>
              <a:rPr lang="da-DK" sz="2400" b="1" dirty="0" err="1" smtClean="0"/>
              <a:t>P</a:t>
            </a:r>
            <a:r>
              <a:rPr lang="da-DK" sz="2400" dirty="0" err="1" smtClean="0"/>
              <a:t>rogforståelse</a:t>
            </a:r>
            <a:r>
              <a:rPr lang="da-DK" sz="2400" dirty="0" smtClean="0"/>
              <a:t> </a:t>
            </a:r>
          </a:p>
          <a:p>
            <a:endParaRPr lang="da-DK" sz="2400" dirty="0" smtClean="0"/>
          </a:p>
          <a:p>
            <a:pPr>
              <a:buFont typeface="Wingdings" charset="2"/>
              <a:buChar char="Ø"/>
            </a:pPr>
            <a:r>
              <a:rPr lang="da-DK" sz="2400" dirty="0"/>
              <a:t> </a:t>
            </a:r>
            <a:r>
              <a:rPr lang="da-DK" sz="2400" dirty="0" smtClean="0"/>
              <a:t>NV = Mundtlige prøver i uge 43</a:t>
            </a:r>
          </a:p>
          <a:p>
            <a:pPr>
              <a:buFont typeface="Wingdings" charset="2"/>
              <a:buChar char="Ø"/>
            </a:pPr>
            <a:r>
              <a:rPr lang="da-DK" sz="2400" dirty="0"/>
              <a:t> </a:t>
            </a:r>
            <a:r>
              <a:rPr lang="da-DK" sz="2400" dirty="0" smtClean="0"/>
              <a:t>AP = Skriftlig prøve den 31. oktober </a:t>
            </a:r>
          </a:p>
          <a:p>
            <a:pPr>
              <a:buFont typeface="Wingdings" charset="2"/>
              <a:buChar char="Ø"/>
            </a:pPr>
            <a:r>
              <a:rPr lang="da-DK" sz="2400" dirty="0" smtClean="0"/>
              <a:t> Karakterer er medtællende på eksamensbeviset (1/2 C-niveau i alt)</a:t>
            </a:r>
          </a:p>
          <a:p>
            <a:pPr>
              <a:buFont typeface="Wingdings" charset="2"/>
              <a:buChar char="Ø"/>
            </a:pPr>
            <a:r>
              <a:rPr lang="da-DK" sz="2400" dirty="0"/>
              <a:t> </a:t>
            </a:r>
            <a:r>
              <a:rPr lang="da-DK" sz="2400" dirty="0" smtClean="0"/>
              <a:t>Hjælp jeres barn, invitér til læsegruppe og skab gode rammer. </a:t>
            </a:r>
          </a:p>
        </p:txBody>
      </p:sp>
    </p:spTree>
    <p:extLst>
      <p:ext uri="{BB962C8B-B14F-4D97-AF65-F5344CB8AC3E}">
        <p14:creationId xmlns:p14="http://schemas.microsoft.com/office/powerpoint/2010/main" val="18435718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9853</TotalTime>
  <Words>536</Words>
  <Application>Microsoft Macintosh PowerPoint</Application>
  <PresentationFormat>Widescreen</PresentationFormat>
  <Paragraphs>68</Paragraphs>
  <Slides>20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Mangal</vt:lpstr>
      <vt:lpstr>Wingdings</vt:lpstr>
      <vt:lpstr>Retro</vt:lpstr>
      <vt:lpstr>Valg af studieretning </vt:lpstr>
      <vt:lpstr>Hvilke studieretninger udbyder FG? </vt:lpstr>
      <vt:lpstr>Hvilke studieretninger udbyder FG? </vt:lpstr>
      <vt:lpstr>Hvordan læser man skemaet? </vt:lpstr>
      <vt:lpstr>Hvilke valgfag udbyder FG? </vt:lpstr>
      <vt:lpstr>PowerPoint-præsentation</vt:lpstr>
      <vt:lpstr>Hvordan forbereder vi valget?</vt:lpstr>
      <vt:lpstr>Hvordan foregår selve valget? </vt:lpstr>
      <vt:lpstr>NV og AP? </vt:lpstr>
      <vt:lpstr>Ofte stillede spørgsmål…</vt:lpstr>
      <vt:lpstr>”Hvilke fag skal man have for at komme ind på drømmestudiet?”</vt:lpstr>
      <vt:lpstr>”Hvad hvis I ikke opretter mit førstevalg?” </vt:lpstr>
      <vt:lpstr>”Hvordan ved jeg, om mit barn er fagligt kompetent til en bestemt studieretning?” </vt:lpstr>
      <vt:lpstr>”Hvordan fordeles eleverne på (ens) studieretninger?” </vt:lpstr>
      <vt:lpstr>”Hvilke lærere er på de forskellige studieretninger?” </vt:lpstr>
      <vt:lpstr>”Kan man ønske sig klassekammerater?” </vt:lpstr>
      <vt:lpstr>”Hvad nu hvis man fortryder?” </vt:lpstr>
      <vt:lpstr>”Vil der stadig være aktiviteter på tværs af årgangen?” </vt:lpstr>
      <vt:lpstr>PowerPoint-præsentation</vt:lpstr>
      <vt:lpstr>Hvis I er i tvivl om noget…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Valg af studieretning </dc:title>
  <dc:creator>Maja Bødtcher-Hansen</dc:creator>
  <cp:lastModifiedBy>Helle Levinsen</cp:lastModifiedBy>
  <cp:revision>38</cp:revision>
  <cp:lastPrinted>2017-09-21T15:02:14Z</cp:lastPrinted>
  <dcterms:created xsi:type="dcterms:W3CDTF">2017-09-20T18:44:09Z</dcterms:created>
  <dcterms:modified xsi:type="dcterms:W3CDTF">2017-09-29T08:28:10Z</dcterms:modified>
</cp:coreProperties>
</file>